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D3845-B370-6642-A180-A26EFA2DFA75}" v="1" dt="2025-06-01T23:51:21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3"/>
    <p:restoredTop sz="94767"/>
  </p:normalViewPr>
  <p:slideViewPr>
    <p:cSldViewPr snapToGrid="0" snapToObjects="1">
      <p:cViewPr varScale="1">
        <p:scale>
          <a:sx n="113" d="100"/>
          <a:sy n="113" d="100"/>
        </p:scale>
        <p:origin x="152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Gandia" userId="6138be6f-f905-414c-85fa-7491f5e92f88" providerId="ADAL" clId="{8ADD3845-B370-6642-A180-A26EFA2DFA75}"/>
    <pc:docChg chg="undo custSel addSld modSld">
      <pc:chgData name="Aaron Gandia" userId="6138be6f-f905-414c-85fa-7491f5e92f88" providerId="ADAL" clId="{8ADD3845-B370-6642-A180-A26EFA2DFA75}" dt="2025-06-02T20:37:51.443" v="321" actId="20577"/>
      <pc:docMkLst>
        <pc:docMk/>
      </pc:docMkLst>
      <pc:sldChg chg="modSp mod">
        <pc:chgData name="Aaron Gandia" userId="6138be6f-f905-414c-85fa-7491f5e92f88" providerId="ADAL" clId="{8ADD3845-B370-6642-A180-A26EFA2DFA75}" dt="2025-06-01T23:55:19.250" v="7" actId="20577"/>
        <pc:sldMkLst>
          <pc:docMk/>
          <pc:sldMk cId="0" sldId="258"/>
        </pc:sldMkLst>
        <pc:spChg chg="mod">
          <ac:chgData name="Aaron Gandia" userId="6138be6f-f905-414c-85fa-7491f5e92f88" providerId="ADAL" clId="{8ADD3845-B370-6642-A180-A26EFA2DFA75}" dt="2025-06-01T23:55:19.250" v="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Aaron Gandia" userId="6138be6f-f905-414c-85fa-7491f5e92f88" providerId="ADAL" clId="{8ADD3845-B370-6642-A180-A26EFA2DFA75}" dt="2025-06-02T17:51:33.274" v="302" actId="20577"/>
        <pc:sldMkLst>
          <pc:docMk/>
          <pc:sldMk cId="0" sldId="259"/>
        </pc:sldMkLst>
        <pc:spChg chg="mod">
          <ac:chgData name="Aaron Gandia" userId="6138be6f-f905-414c-85fa-7491f5e92f88" providerId="ADAL" clId="{8ADD3845-B370-6642-A180-A26EFA2DFA75}" dt="2025-06-02T17:51:33.274" v="302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Aaron Gandia" userId="6138be6f-f905-414c-85fa-7491f5e92f88" providerId="ADAL" clId="{8ADD3845-B370-6642-A180-A26EFA2DFA75}" dt="2025-06-02T20:37:51.443" v="321" actId="20577"/>
        <pc:sldMkLst>
          <pc:docMk/>
          <pc:sldMk cId="0" sldId="260"/>
        </pc:sldMkLst>
        <pc:spChg chg="mod">
          <ac:chgData name="Aaron Gandia" userId="6138be6f-f905-414c-85fa-7491f5e92f88" providerId="ADAL" clId="{8ADD3845-B370-6642-A180-A26EFA2DFA75}" dt="2025-06-02T20:37:51.443" v="321" actId="20577"/>
          <ac:spMkLst>
            <pc:docMk/>
            <pc:sldMk cId="0" sldId="260"/>
            <ac:spMk id="3" creationId="{00000000-0000-0000-0000-000000000000}"/>
          </ac:spMkLst>
        </pc:spChg>
      </pc:sldChg>
      <pc:sldChg chg="addSp delSp modSp new mod setBg">
        <pc:chgData name="Aaron Gandia" userId="6138be6f-f905-414c-85fa-7491f5e92f88" providerId="ADAL" clId="{8ADD3845-B370-6642-A180-A26EFA2DFA75}" dt="2025-06-01T23:51:23.564" v="5" actId="26606"/>
        <pc:sldMkLst>
          <pc:docMk/>
          <pc:sldMk cId="3836295819" sldId="262"/>
        </pc:sldMkLst>
        <pc:spChg chg="mod">
          <ac:chgData name="Aaron Gandia" userId="6138be6f-f905-414c-85fa-7491f5e92f88" providerId="ADAL" clId="{8ADD3845-B370-6642-A180-A26EFA2DFA75}" dt="2025-06-01T23:51:23.564" v="5" actId="26606"/>
          <ac:spMkLst>
            <pc:docMk/>
            <pc:sldMk cId="3836295819" sldId="262"/>
            <ac:spMk id="2" creationId="{A4D08320-0051-08F0-4A8C-61828819681E}"/>
          </ac:spMkLst>
        </pc:spChg>
        <pc:spChg chg="del">
          <ac:chgData name="Aaron Gandia" userId="6138be6f-f905-414c-85fa-7491f5e92f88" providerId="ADAL" clId="{8ADD3845-B370-6642-A180-A26EFA2DFA75}" dt="2025-06-01T23:51:21.933" v="4"/>
          <ac:spMkLst>
            <pc:docMk/>
            <pc:sldMk cId="3836295819" sldId="262"/>
            <ac:spMk id="3" creationId="{7D803980-D450-D4A6-1DD2-7B56A1D8F62A}"/>
          </ac:spMkLst>
        </pc:spChg>
        <pc:spChg chg="add">
          <ac:chgData name="Aaron Gandia" userId="6138be6f-f905-414c-85fa-7491f5e92f88" providerId="ADAL" clId="{8ADD3845-B370-6642-A180-A26EFA2DFA75}" dt="2025-06-01T23:51:21.933" v="4"/>
          <ac:spMkLst>
            <pc:docMk/>
            <pc:sldMk cId="3836295819" sldId="262"/>
            <ac:spMk id="5" creationId="{C11E109D-07D3-2F91-DD2B-7BAA71A67BE6}"/>
          </ac:spMkLst>
        </pc:spChg>
        <pc:spChg chg="add">
          <ac:chgData name="Aaron Gandia" userId="6138be6f-f905-414c-85fa-7491f5e92f88" providerId="ADAL" clId="{8ADD3845-B370-6642-A180-A26EFA2DFA75}" dt="2025-06-01T23:51:23.564" v="5" actId="26606"/>
          <ac:spMkLst>
            <pc:docMk/>
            <pc:sldMk cId="3836295819" sldId="262"/>
            <ac:spMk id="10" creationId="{53B021B3-DE93-4AB7-8A18-CF5F1CED88B8}"/>
          </ac:spMkLst>
        </pc:spChg>
        <pc:spChg chg="add">
          <ac:chgData name="Aaron Gandia" userId="6138be6f-f905-414c-85fa-7491f5e92f88" providerId="ADAL" clId="{8ADD3845-B370-6642-A180-A26EFA2DFA75}" dt="2025-06-01T23:51:23.564" v="5" actId="26606"/>
          <ac:spMkLst>
            <pc:docMk/>
            <pc:sldMk cId="3836295819" sldId="262"/>
            <ac:spMk id="12" creationId="{52D502E5-F6B4-4D58-B4AE-FC466FF15EE8}"/>
          </ac:spMkLst>
        </pc:spChg>
        <pc:spChg chg="add">
          <ac:chgData name="Aaron Gandia" userId="6138be6f-f905-414c-85fa-7491f5e92f88" providerId="ADAL" clId="{8ADD3845-B370-6642-A180-A26EFA2DFA75}" dt="2025-06-01T23:51:23.564" v="5" actId="26606"/>
          <ac:spMkLst>
            <pc:docMk/>
            <pc:sldMk cId="3836295819" sldId="262"/>
            <ac:spMk id="14" creationId="{9DECDBF4-02B6-4BB4-B65B-B8107AD6A9E8}"/>
          </ac:spMkLst>
        </pc:spChg>
        <pc:graphicFrameChg chg="add mod modGraphic">
          <ac:chgData name="Aaron Gandia" userId="6138be6f-f905-414c-85fa-7491f5e92f88" providerId="ADAL" clId="{8ADD3845-B370-6642-A180-A26EFA2DFA75}" dt="2025-06-01T23:51:23.564" v="5" actId="26606"/>
          <ac:graphicFrameMkLst>
            <pc:docMk/>
            <pc:sldMk cId="3836295819" sldId="262"/>
            <ac:graphicFrameMk id="4" creationId="{50495194-1617-D3EE-B2C3-948806CE460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Risk-Adjusted Contract Valuation Model for MLB Pitchers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Using WAR Projections, Injury Risk, and Aging Curves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 evaluate MLB pitcher contracts by incorporating:</a:t>
            </a:r>
          </a:p>
          <a:p>
            <a:r>
              <a:rPr dirty="0"/>
              <a:t>- WAR projections</a:t>
            </a:r>
          </a:p>
          <a:p>
            <a:r>
              <a:rPr dirty="0"/>
              <a:t>- Injury risk factors</a:t>
            </a:r>
          </a:p>
          <a:p>
            <a:r>
              <a:rPr dirty="0"/>
              <a:t>- Velocity and performance decline curves</a:t>
            </a:r>
          </a:p>
          <a:p>
            <a:r>
              <a:rPr dirty="0"/>
              <a:t>- Market-adjusted $</a:t>
            </a:r>
            <a:r>
              <a:rPr lang="en-US" dirty="0"/>
              <a:t>10</a:t>
            </a:r>
            <a:r>
              <a:rPr dirty="0"/>
              <a:t>/WAR and discount rates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- WAR projections (</a:t>
            </a:r>
            <a:r>
              <a:rPr dirty="0" err="1"/>
              <a:t>ZiPS</a:t>
            </a:r>
            <a:r>
              <a:rPr dirty="0"/>
              <a:t>, ATC)</a:t>
            </a:r>
          </a:p>
          <a:p>
            <a:r>
              <a:rPr dirty="0"/>
              <a:t>- Injury history (IL stints, Tommy John)</a:t>
            </a:r>
          </a:p>
          <a:p>
            <a:r>
              <a:rPr dirty="0"/>
              <a:t>- Age-related velocity and WAR decline</a:t>
            </a:r>
            <a:endParaRPr lang="en-US" dirty="0"/>
          </a:p>
          <a:p>
            <a:pPr lvl="1"/>
            <a:r>
              <a:rPr lang="en-US" b="1" dirty="0"/>
              <a:t>Early 20s (22-26)</a:t>
            </a:r>
            <a:r>
              <a:rPr lang="en-US" dirty="0"/>
              <a:t>: +0.3 WAR increase/year</a:t>
            </a:r>
          </a:p>
          <a:p>
            <a:pPr lvl="1"/>
            <a:r>
              <a:rPr lang="en-US" b="1" dirty="0"/>
              <a:t>Peak Years (27-30)</a:t>
            </a:r>
            <a:r>
              <a:rPr lang="en-US" dirty="0"/>
              <a:t>: 0.0 WAR/year</a:t>
            </a:r>
            <a:endParaRPr lang="en-US" b="1" dirty="0"/>
          </a:p>
          <a:p>
            <a:pPr lvl="1"/>
            <a:r>
              <a:rPr lang="en-US" b="1" dirty="0"/>
              <a:t>WAR Aging Curve</a:t>
            </a:r>
            <a:r>
              <a:rPr lang="en-US" dirty="0"/>
              <a:t>: Peak at ~27–29, ~0.4 WAR drop/year after 30</a:t>
            </a:r>
            <a:endParaRPr dirty="0"/>
          </a:p>
          <a:p>
            <a:r>
              <a:rPr dirty="0"/>
              <a:t>- Contract years and market value per WAR</a:t>
            </a:r>
          </a:p>
          <a:p>
            <a:r>
              <a:rPr dirty="0"/>
              <a:t>- Discount rate for future value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08320-0051-08F0-4A8C-618288196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FIP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495194-1617-D3EE-B2C3-948806CE46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80261"/>
              </p:ext>
            </p:extLst>
          </p:nvPr>
        </p:nvGraphicFramePr>
        <p:xfrm>
          <a:off x="628650" y="2130896"/>
          <a:ext cx="7886700" cy="3948268"/>
        </p:xfrm>
        <a:graphic>
          <a:graphicData uri="http://schemas.openxmlformats.org/drawingml/2006/table">
            <a:tbl>
              <a:tblPr/>
              <a:tblGrid>
                <a:gridCol w="2164578">
                  <a:extLst>
                    <a:ext uri="{9D8B030D-6E8A-4147-A177-3AD203B41FA5}">
                      <a16:colId xmlns:a16="http://schemas.microsoft.com/office/drawing/2014/main" val="2878226361"/>
                    </a:ext>
                  </a:extLst>
                </a:gridCol>
                <a:gridCol w="2861061">
                  <a:extLst>
                    <a:ext uri="{9D8B030D-6E8A-4147-A177-3AD203B41FA5}">
                      <a16:colId xmlns:a16="http://schemas.microsoft.com/office/drawing/2014/main" val="3147893212"/>
                    </a:ext>
                  </a:extLst>
                </a:gridCol>
                <a:gridCol w="2861061">
                  <a:extLst>
                    <a:ext uri="{9D8B030D-6E8A-4147-A177-3AD203B41FA5}">
                      <a16:colId xmlns:a16="http://schemas.microsoft.com/office/drawing/2014/main" val="535127769"/>
                    </a:ext>
                  </a:extLst>
                </a:gridCol>
              </a:tblGrid>
              <a:tr h="419623">
                <a:tc>
                  <a:txBody>
                    <a:bodyPr/>
                    <a:lstStyle/>
                    <a:p>
                      <a:r>
                        <a:rPr lang="en-US" sz="1900" dirty="0"/>
                        <a:t>Age Range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FIP Change per Year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Notes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378481"/>
                  </a:ext>
                </a:extLst>
              </a:tr>
              <a:tr h="991835">
                <a:tc>
                  <a:txBody>
                    <a:bodyPr/>
                    <a:lstStyle/>
                    <a:p>
                      <a:r>
                        <a:rPr lang="en-US" sz="1900" dirty="0"/>
                        <a:t>21–24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–0.10/year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Development years (improving command/velocity)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536435"/>
                  </a:ext>
                </a:extLst>
              </a:tr>
              <a:tr h="705729">
                <a:tc>
                  <a:txBody>
                    <a:bodyPr/>
                    <a:lstStyle/>
                    <a:p>
                      <a:r>
                        <a:rPr lang="en-US" sz="1900" dirty="0"/>
                        <a:t>25–28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≈ 0.00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Prime — stable performance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107873"/>
                  </a:ext>
                </a:extLst>
              </a:tr>
              <a:tr h="419623">
                <a:tc>
                  <a:txBody>
                    <a:bodyPr/>
                    <a:lstStyle/>
                    <a:p>
                      <a:r>
                        <a:rPr lang="en-US" sz="1900"/>
                        <a:t>29–32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+0.08/year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Early decline begins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5631609"/>
                  </a:ext>
                </a:extLst>
              </a:tr>
              <a:tr h="705729">
                <a:tc>
                  <a:txBody>
                    <a:bodyPr/>
                    <a:lstStyle/>
                    <a:p>
                      <a:r>
                        <a:rPr lang="en-US" sz="1900"/>
                        <a:t>33–36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+0.12/year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Sharper decline, aging risk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584275"/>
                  </a:ext>
                </a:extLst>
              </a:tr>
              <a:tr h="705729">
                <a:tc>
                  <a:txBody>
                    <a:bodyPr/>
                    <a:lstStyle/>
                    <a:p>
                      <a:r>
                        <a:rPr lang="en-US" sz="1900"/>
                        <a:t>37+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+0.20/year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Steep decline unless exceptional</a:t>
                      </a:r>
                    </a:p>
                  </a:txBody>
                  <a:tcPr marL="95369" marR="95369" marT="47684" marB="476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5742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11E109D-07D3-2F91-DD2B-7BAA71A67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95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Contract Valuation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EVC = </a:t>
            </a:r>
            <a:r>
              <a:rPr dirty="0" err="1"/>
              <a:t>Σ</a:t>
            </a:r>
            <a:r>
              <a:rPr dirty="0"/>
              <a:t> [ (Projected </a:t>
            </a:r>
            <a:r>
              <a:rPr dirty="0" err="1"/>
              <a:t>WAR_t</a:t>
            </a:r>
            <a:r>
              <a:rPr dirty="0"/>
              <a:t> × </a:t>
            </a:r>
            <a:r>
              <a:rPr lang="en-US" dirty="0" err="1"/>
              <a:t>FIP_Adjustment</a:t>
            </a:r>
            <a:r>
              <a:rPr lang="en-US" dirty="0"/>
              <a:t>) x (</a:t>
            </a:r>
            <a:r>
              <a:rPr dirty="0"/>
              <a:t>$/</a:t>
            </a:r>
            <a:r>
              <a:rPr dirty="0" err="1"/>
              <a:t>WAR_t</a:t>
            </a:r>
            <a:r>
              <a:rPr dirty="0"/>
              <a:t>) × (1 - </a:t>
            </a:r>
            <a:r>
              <a:rPr dirty="0" err="1"/>
              <a:t>Injury_Risk_t</a:t>
            </a:r>
            <a:r>
              <a:rPr dirty="0"/>
              <a:t>)</a:t>
            </a:r>
            <a:endParaRPr lang="en-US" dirty="0"/>
          </a:p>
          <a:p>
            <a:r>
              <a:rPr lang="en-US" dirty="0"/>
              <a:t>- t = year in contract</a:t>
            </a:r>
          </a:p>
          <a:p>
            <a:r>
              <a:rPr lang="en-US" dirty="0"/>
              <a:t>*Injury Risk isn’t used in my valuations due to the complete devaluation of the contracts it valuates</a:t>
            </a:r>
          </a:p>
          <a:p>
            <a:r>
              <a:rPr dirty="0"/>
              <a:t>- </a:t>
            </a:r>
            <a:r>
              <a:rPr dirty="0" err="1"/>
              <a:t>Injury_Risk</a:t>
            </a:r>
            <a:r>
              <a:rPr dirty="0"/>
              <a:t> = score from 0 to </a:t>
            </a:r>
            <a:r>
              <a:rPr lang="en-US" dirty="0"/>
              <a:t>0.5</a:t>
            </a:r>
          </a:p>
          <a:p>
            <a:pPr lvl="1"/>
            <a:r>
              <a:rPr lang="en-US" dirty="0"/>
              <a:t>Prior TJ Surgery +0.15</a:t>
            </a:r>
          </a:p>
          <a:p>
            <a:pPr lvl="1"/>
            <a:r>
              <a:rPr lang="en-US" dirty="0"/>
              <a:t>Multiple il stints +0.10</a:t>
            </a:r>
          </a:p>
          <a:p>
            <a:pPr lvl="1"/>
            <a:r>
              <a:rPr lang="en-US" dirty="0"/>
              <a:t>Velocity decline flag +0.05</a:t>
            </a:r>
          </a:p>
          <a:p>
            <a:pPr lvl="1"/>
            <a:r>
              <a:rPr lang="en-US" dirty="0"/>
              <a:t>Age 35 or greater +0.05 </a:t>
            </a:r>
          </a:p>
          <a:p>
            <a:pPr lvl="1"/>
            <a:r>
              <a:rPr lang="en-US" dirty="0"/>
              <a:t>Other Medical Red Flags +0.05</a:t>
            </a:r>
          </a:p>
          <a:p>
            <a:pPr lvl="1"/>
            <a:r>
              <a:rPr lang="en-US" dirty="0"/>
              <a:t>Injury risk constant 0.10</a:t>
            </a:r>
          </a:p>
          <a:p>
            <a:pPr marL="457200" lvl="1" indent="0">
              <a:buNone/>
            </a:pPr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Output (2025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Pitcher | Age | WAR</a:t>
            </a:r>
            <a:r>
              <a:rPr lang="en-US" dirty="0"/>
              <a:t> (</a:t>
            </a:r>
            <a:r>
              <a:rPr lang="en-US" dirty="0" err="1"/>
              <a:t>Proj</a:t>
            </a:r>
            <a:r>
              <a:rPr lang="en-US" dirty="0"/>
              <a:t>)</a:t>
            </a:r>
            <a:r>
              <a:rPr dirty="0"/>
              <a:t> | Years | Value ($M)</a:t>
            </a:r>
          </a:p>
          <a:p>
            <a:r>
              <a:rPr dirty="0"/>
              <a:t>------------------------------------------------------</a:t>
            </a:r>
          </a:p>
          <a:p>
            <a:r>
              <a:rPr lang="en-US" dirty="0"/>
              <a:t>S. Manaea </a:t>
            </a:r>
            <a:r>
              <a:rPr dirty="0"/>
              <a:t>| </a:t>
            </a:r>
            <a:r>
              <a:rPr lang="en-US" dirty="0"/>
              <a:t>33</a:t>
            </a:r>
            <a:r>
              <a:rPr dirty="0"/>
              <a:t>  | </a:t>
            </a:r>
            <a:r>
              <a:rPr lang="en-US" dirty="0"/>
              <a:t>2.2</a:t>
            </a:r>
            <a:r>
              <a:rPr dirty="0"/>
              <a:t> | </a:t>
            </a:r>
            <a:r>
              <a:rPr lang="en-US" dirty="0"/>
              <a:t>3 </a:t>
            </a:r>
            <a:r>
              <a:rPr dirty="0"/>
              <a:t>| </a:t>
            </a:r>
            <a:r>
              <a:rPr lang="en-US" dirty="0"/>
              <a:t>59.2</a:t>
            </a:r>
            <a:endParaRPr dirty="0"/>
          </a:p>
          <a:p>
            <a:r>
              <a:rPr lang="en-US" dirty="0"/>
              <a:t>A. Cobb</a:t>
            </a:r>
            <a:r>
              <a:rPr dirty="0"/>
              <a:t>  | </a:t>
            </a:r>
            <a:r>
              <a:rPr lang="en-US" dirty="0"/>
              <a:t>38</a:t>
            </a:r>
            <a:r>
              <a:rPr dirty="0"/>
              <a:t>  | </a:t>
            </a:r>
            <a:r>
              <a:rPr lang="en-US" dirty="0"/>
              <a:t>1.6</a:t>
            </a:r>
            <a:r>
              <a:rPr dirty="0"/>
              <a:t> | </a:t>
            </a:r>
            <a:r>
              <a:rPr lang="en-US" dirty="0"/>
              <a:t>1</a:t>
            </a:r>
            <a:r>
              <a:rPr dirty="0"/>
              <a:t> | </a:t>
            </a:r>
            <a:r>
              <a:rPr lang="en-US" dirty="0"/>
              <a:t>11.9</a:t>
            </a:r>
            <a:endParaRPr dirty="0"/>
          </a:p>
          <a:p>
            <a:r>
              <a:rPr lang="en-US" dirty="0"/>
              <a:t>M. Fried </a:t>
            </a:r>
            <a:r>
              <a:rPr dirty="0"/>
              <a:t>| 31  | </a:t>
            </a:r>
            <a:r>
              <a:rPr lang="en-US" dirty="0"/>
              <a:t>3.3</a:t>
            </a:r>
            <a:r>
              <a:rPr dirty="0"/>
              <a:t> | </a:t>
            </a:r>
            <a:r>
              <a:rPr lang="en-US" dirty="0"/>
              <a:t>8 </a:t>
            </a:r>
            <a:r>
              <a:rPr dirty="0"/>
              <a:t>| </a:t>
            </a:r>
            <a:r>
              <a:rPr lang="en-US" dirty="0"/>
              <a:t>160.0</a:t>
            </a:r>
            <a:endParaRPr dirty="0"/>
          </a:p>
          <a:p>
            <a:r>
              <a:rPr lang="en-US" dirty="0"/>
              <a:t>D. Cease </a:t>
            </a:r>
            <a:r>
              <a:rPr dirty="0"/>
              <a:t>| 3</a:t>
            </a:r>
            <a:r>
              <a:rPr lang="en-US" dirty="0"/>
              <a:t>0</a:t>
            </a:r>
            <a:r>
              <a:rPr dirty="0"/>
              <a:t>  | </a:t>
            </a:r>
            <a:r>
              <a:rPr lang="en-US" dirty="0"/>
              <a:t>3.2</a:t>
            </a:r>
            <a:r>
              <a:rPr dirty="0"/>
              <a:t> | </a:t>
            </a:r>
            <a:r>
              <a:rPr lang="en-US" dirty="0"/>
              <a:t>5</a:t>
            </a:r>
            <a:r>
              <a:rPr dirty="0"/>
              <a:t> | </a:t>
            </a:r>
            <a:r>
              <a:rPr lang="en-US" dirty="0"/>
              <a:t>131.1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 &amp;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Identify undervalued pitchers in free agency</a:t>
            </a:r>
          </a:p>
          <a:p>
            <a:r>
              <a:rPr dirty="0"/>
              <a:t>- Guide arbitration and extension negotiations</a:t>
            </a:r>
          </a:p>
          <a:p>
            <a:r>
              <a:rPr dirty="0"/>
              <a:t>- Assist front office in long-term payroll planning</a:t>
            </a:r>
          </a:p>
          <a:p>
            <a:r>
              <a:rPr dirty="0"/>
              <a:t>- Enhance decision-making with risk-adjusted analytics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3815</TotalTime>
  <Words>379</Words>
  <Application>Microsoft Macintosh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Risk-Adjusted Contract Valuation Model for MLB Pitchers</vt:lpstr>
      <vt:lpstr>Project Objective</vt:lpstr>
      <vt:lpstr>Model Inputs</vt:lpstr>
      <vt:lpstr>FIP</vt:lpstr>
      <vt:lpstr>Contract Valuation Formula</vt:lpstr>
      <vt:lpstr>Sample Output (2025 Data)</vt:lpstr>
      <vt:lpstr>Applications &amp; Use Cases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Aaron Gandia</cp:lastModifiedBy>
  <cp:revision>2</cp:revision>
  <dcterms:created xsi:type="dcterms:W3CDTF">2013-01-27T09:14:16Z</dcterms:created>
  <dcterms:modified xsi:type="dcterms:W3CDTF">2025-06-02T20:37:53Z</dcterms:modified>
  <cp:category/>
</cp:coreProperties>
</file>